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6" r:id="rId4"/>
    <p:sldId id="279" r:id="rId5"/>
    <p:sldId id="259" r:id="rId6"/>
    <p:sldId id="258" r:id="rId7"/>
    <p:sldId id="269" r:id="rId8"/>
    <p:sldId id="264" r:id="rId9"/>
    <p:sldId id="263" r:id="rId10"/>
    <p:sldId id="277" r:id="rId11"/>
    <p:sldId id="270" r:id="rId12"/>
    <p:sldId id="260" r:id="rId13"/>
    <p:sldId id="261" r:id="rId14"/>
    <p:sldId id="271" r:id="rId15"/>
    <p:sldId id="268" r:id="rId16"/>
    <p:sldId id="267" r:id="rId17"/>
    <p:sldId id="278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05"/>
    <p:restoredTop sz="65238"/>
  </p:normalViewPr>
  <p:slideViewPr>
    <p:cSldViewPr snapToGrid="0" snapToObjects="1">
      <p:cViewPr varScale="1">
        <p:scale>
          <a:sx n="81" d="100"/>
          <a:sy n="81" d="100"/>
        </p:scale>
        <p:origin x="296" y="176"/>
      </p:cViewPr>
      <p:guideLst/>
    </p:cSldViewPr>
  </p:slideViewPr>
  <p:outlineViewPr>
    <p:cViewPr>
      <p:scale>
        <a:sx n="33" d="100"/>
        <a:sy n="33" d="100"/>
      </p:scale>
      <p:origin x="0" y="-102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9379E-27B1-9C4A-814F-EE749A1C9986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6C59E-5B37-504A-B8BC-078E15967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ewrelic.com/technology/microservices-what-they-are-why-to-use-the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2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build -t image .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endParaRPr lang="en-US" dirty="0"/>
          </a:p>
          <a:p>
            <a:r>
              <a:rPr lang="en-US" dirty="0"/>
              <a:t>FROM alpine</a:t>
            </a:r>
          </a:p>
          <a:p>
            <a:endParaRPr lang="en-US" dirty="0"/>
          </a:p>
          <a:p>
            <a:r>
              <a:rPr lang="en-US" dirty="0"/>
              <a:t>LABEL maintainer "</a:t>
            </a:r>
            <a:r>
              <a:rPr lang="en-US" dirty="0" err="1"/>
              <a:t>hnandyala@vmware.com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--update python</a:t>
            </a:r>
          </a:p>
          <a:p>
            <a:endParaRPr lang="en-US" dirty="0"/>
          </a:p>
          <a:p>
            <a:r>
              <a:rPr lang="en-US" dirty="0"/>
              <a:t>COPY . /</a:t>
            </a:r>
            <a:r>
              <a:rPr lang="en-US" dirty="0" err="1"/>
              <a:t>src</a:t>
            </a:r>
            <a:endParaRPr lang="en-US" dirty="0"/>
          </a:p>
          <a:p>
            <a:endParaRPr lang="en-US" dirty="0"/>
          </a:p>
          <a:p>
            <a:r>
              <a:rPr lang="en-US" dirty="0"/>
              <a:t>WORKDIR /</a:t>
            </a:r>
            <a:r>
              <a:rPr lang="en-US" dirty="0" err="1"/>
              <a:t>src</a:t>
            </a:r>
            <a:endParaRPr lang="en-US" dirty="0"/>
          </a:p>
          <a:p>
            <a:endParaRPr lang="en-US" dirty="0"/>
          </a:p>
          <a:p>
            <a:r>
              <a:rPr lang="en-US" dirty="0"/>
              <a:t>ENTRYPOINT ["python", "./hello-</a:t>
            </a:r>
            <a:r>
              <a:rPr lang="en-US" dirty="0" err="1"/>
              <a:t>world.py</a:t>
            </a:r>
            <a:r>
              <a:rPr lang="en-US" dirty="0"/>
              <a:t>"]</a:t>
            </a:r>
          </a:p>
          <a:p>
            <a:endParaRPr lang="en-US" dirty="0"/>
          </a:p>
          <a:p>
            <a:r>
              <a:rPr lang="en-US" dirty="0"/>
              <a:t>CMD ["NSBU"]</a:t>
            </a:r>
          </a:p>
          <a:p>
            <a:endParaRPr lang="en-US" dirty="0"/>
          </a:p>
          <a:p>
            <a:r>
              <a:rPr lang="en-US" dirty="0"/>
              <a:t>======</a:t>
            </a:r>
          </a:p>
          <a:p>
            <a:endParaRPr lang="en-US" dirty="0"/>
          </a:p>
          <a:p>
            <a:r>
              <a:rPr lang="en-US" dirty="0"/>
              <a:t>$ cat hello-</a:t>
            </a:r>
            <a:r>
              <a:rPr lang="en-US" dirty="0" err="1"/>
              <a:t>world.py</a:t>
            </a:r>
            <a:endParaRPr lang="en-US" dirty="0"/>
          </a:p>
          <a:p>
            <a:r>
              <a:rPr lang="en-US" dirty="0"/>
              <a:t>import sys</a:t>
            </a:r>
          </a:p>
          <a:p>
            <a:endParaRPr lang="en-US" dirty="0"/>
          </a:p>
          <a:p>
            <a:r>
              <a:rPr lang="en-US" dirty="0"/>
              <a:t>arguments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if (arguments &lt;= 1):</a:t>
            </a:r>
          </a:p>
          <a:p>
            <a:r>
              <a:rPr lang="en-US" dirty="0"/>
              <a:t>   print('Hello, world!')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print('Hello, %s!' % (</a:t>
            </a:r>
            <a:r>
              <a:rPr lang="en-US" dirty="0" err="1"/>
              <a:t>sys.argv</a:t>
            </a:r>
            <a:r>
              <a:rPr lang="en-US" dirty="0"/>
              <a:t>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9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docker run -</a:t>
            </a:r>
            <a:r>
              <a:rPr lang="en-US" dirty="0" err="1"/>
              <a:t>dit</a:t>
            </a:r>
            <a:r>
              <a:rPr lang="en-US" dirty="0"/>
              <a:t> --name alpine1 alpine ash</a:t>
            </a:r>
          </a:p>
          <a:p>
            <a:endParaRPr lang="en-US" dirty="0"/>
          </a:p>
          <a:p>
            <a:r>
              <a:rPr lang="en-US" dirty="0"/>
              <a:t>$ docker run -</a:t>
            </a:r>
            <a:r>
              <a:rPr lang="en-US" dirty="0" err="1"/>
              <a:t>dit</a:t>
            </a:r>
            <a:r>
              <a:rPr lang="en-US" dirty="0"/>
              <a:t> --name alpine2 alpine ash</a:t>
            </a:r>
          </a:p>
          <a:p>
            <a:endParaRPr lang="en-US" dirty="0"/>
          </a:p>
          <a:p>
            <a:r>
              <a:rPr lang="en-US" dirty="0"/>
              <a:t>$ docker container ls</a:t>
            </a:r>
          </a:p>
          <a:p>
            <a:r>
              <a:rPr lang="en-US" dirty="0"/>
              <a:t>$ docker network inspect bridge</a:t>
            </a:r>
          </a:p>
          <a:p>
            <a:r>
              <a:rPr lang="en-US" dirty="0"/>
              <a:t>$ docker attach alpine1</a:t>
            </a:r>
          </a:p>
          <a:p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addr</a:t>
            </a:r>
            <a:r>
              <a:rPr lang="en-US" dirty="0"/>
              <a:t> show</a:t>
            </a:r>
          </a:p>
          <a:p>
            <a:r>
              <a:rPr lang="en-US" dirty="0"/>
              <a:t># ping -c 2 </a:t>
            </a:r>
            <a:r>
              <a:rPr lang="en-US" dirty="0" err="1"/>
              <a:t>google.com</a:t>
            </a:r>
            <a:endParaRPr lang="en-US" dirty="0"/>
          </a:p>
          <a:p>
            <a:r>
              <a:rPr lang="en-US" dirty="0"/>
              <a:t># ping -c 2 172.17.0.3</a:t>
            </a:r>
          </a:p>
          <a:p>
            <a:r>
              <a:rPr lang="en-US" dirty="0"/>
              <a:t># ping -c 2 alpine2</a:t>
            </a:r>
          </a:p>
          <a:p>
            <a:r>
              <a:rPr lang="en-US" dirty="0"/>
              <a:t>CTRL + p CTRL + q</a:t>
            </a:r>
          </a:p>
          <a:p>
            <a:endParaRPr lang="en-US" dirty="0"/>
          </a:p>
          <a:p>
            <a:r>
              <a:rPr lang="en-US" dirty="0"/>
              <a:t>$ docker container stop alpine1 alpine2</a:t>
            </a:r>
          </a:p>
          <a:p>
            <a:r>
              <a:rPr lang="en-US" dirty="0"/>
              <a:t>$ docker container rm alpine1 alpine2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06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4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 err="1">
                <a:effectLst/>
              </a:rPr>
              <a:t>sudo</a:t>
            </a:r>
            <a:r>
              <a:rPr lang="en-US" dirty="0">
                <a:effectLst/>
              </a:rPr>
              <a:t> cat /proc/sys/kernel/</a:t>
            </a:r>
            <a:r>
              <a:rPr lang="en-US" dirty="0" err="1">
                <a:effectLst/>
              </a:rPr>
              <a:t>cap_last_cap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capsh</a:t>
            </a:r>
            <a:r>
              <a:rPr lang="en-US" dirty="0"/>
              <a:t> –print</a:t>
            </a:r>
          </a:p>
          <a:p>
            <a:r>
              <a:rPr lang="en-US" dirty="0" err="1"/>
              <a:t>getpcaps</a:t>
            </a:r>
            <a:r>
              <a:rPr lang="en-US" dirty="0"/>
              <a:t> &lt;</a:t>
            </a:r>
            <a:r>
              <a:rPr lang="en-US" dirty="0" err="1"/>
              <a:t>pid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getpcaps</a:t>
            </a:r>
            <a:r>
              <a:rPr lang="en-US" dirty="0"/>
              <a:t> 1549</a:t>
            </a:r>
          </a:p>
          <a:p>
            <a:r>
              <a:rPr lang="en-US" dirty="0"/>
              <a:t>Capabilities for `1549': = cap_dac_override,cap_net_bind_service,cap_net_admin,cap_net_raw,cap_sys_module+ep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ps</a:t>
            </a:r>
            <a:r>
              <a:rPr lang="en-US" dirty="0"/>
              <a:t> -o </a:t>
            </a:r>
            <a:r>
              <a:rPr lang="en-US" dirty="0" err="1"/>
              <a:t>cgroup</a:t>
            </a:r>
            <a:r>
              <a:rPr lang="en-US" dirty="0"/>
              <a:t> 1549</a:t>
            </a:r>
          </a:p>
          <a:p>
            <a:r>
              <a:rPr lang="en-US" dirty="0"/>
              <a:t>CGROUP</a:t>
            </a:r>
          </a:p>
          <a:p>
            <a:r>
              <a:rPr lang="en-US" dirty="0"/>
              <a:t>10:blkio:/</a:t>
            </a:r>
            <a:r>
              <a:rPr lang="en-US" dirty="0" err="1"/>
              <a:t>system.slice</a:t>
            </a:r>
            <a:r>
              <a:rPr lang="en-US" dirty="0"/>
              <a:t>/ifup@ens160.service,9:pids:/</a:t>
            </a:r>
            <a:r>
              <a:rPr lang="en-US" dirty="0" err="1"/>
              <a:t>system.slice</a:t>
            </a:r>
            <a:r>
              <a:rPr lang="en-US" dirty="0"/>
              <a:t>/ifup@ens160.service,7:memory:/</a:t>
            </a:r>
            <a:r>
              <a:rPr lang="en-US" dirty="0" err="1"/>
              <a:t>system.slice</a:t>
            </a:r>
            <a:r>
              <a:rPr lang="en-US" dirty="0"/>
              <a:t>/ifup@ens160.service,4:devices:/</a:t>
            </a:r>
            <a:r>
              <a:rPr lang="en-US" dirty="0" err="1"/>
              <a:t>system.slice</a:t>
            </a:r>
            <a:r>
              <a:rPr lang="en-US" dirty="0"/>
              <a:t>/ifup@ens160.service,2:cpu,cpuacct:/</a:t>
            </a:r>
            <a:r>
              <a:rPr lang="en-US" dirty="0" err="1"/>
              <a:t>system.slice</a:t>
            </a:r>
            <a:r>
              <a:rPr lang="en-US" dirty="0"/>
              <a:t>/</a:t>
            </a:r>
            <a:r>
              <a:rPr lang="en-US" dirty="0" err="1"/>
              <a:t>ifstem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apparmor_status</a:t>
            </a:r>
            <a:endParaRPr lang="en-US" dirty="0"/>
          </a:p>
          <a:p>
            <a:r>
              <a:rPr lang="en-US" dirty="0"/>
              <a:t>$ cat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apparmor.d</a:t>
            </a:r>
            <a:r>
              <a:rPr lang="en-US" dirty="0"/>
              <a:t>/</a:t>
            </a:r>
            <a:r>
              <a:rPr lang="en-US" dirty="0" err="1"/>
              <a:t>usr.sbin.sssd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7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https://blog.newrelic.com/technology/microservices-what-they-are-why-to-use-them/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7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@</a:t>
            </a:r>
            <a:r>
              <a:rPr lang="en-US" dirty="0" err="1"/>
              <a:t>nigelpoulton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OSX 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hyperkit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docker-machine create --driver </a:t>
            </a:r>
            <a:r>
              <a:rPr lang="en-US" dirty="0" err="1"/>
              <a:t>virtualbox</a:t>
            </a:r>
            <a:r>
              <a:rPr lang="en-US" dirty="0"/>
              <a:t> default</a:t>
            </a:r>
          </a:p>
          <a:p>
            <a:r>
              <a:rPr lang="en-US" dirty="0"/>
              <a:t>docker-machine 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27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dockerd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Listen to API requests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Manages container life cycle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/var/run/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docker.sock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 err="1"/>
              <a:t>containerd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Image pull/push</a:t>
            </a:r>
          </a:p>
          <a:p>
            <a:pPr marL="171450" indent="-171450">
              <a:buFontTx/>
              <a:buChar char="-"/>
            </a:pPr>
            <a:r>
              <a:rPr lang="en-US" dirty="0"/>
              <a:t>Storage </a:t>
            </a:r>
            <a:r>
              <a:rPr lang="en-US" dirty="0" err="1"/>
              <a:t>mgmt</a:t>
            </a:r>
            <a:r>
              <a:rPr lang="en-US" dirty="0"/>
              <a:t>(image, snapshot, diff)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Exec containers by calling </a:t>
            </a:r>
            <a:r>
              <a:rPr lang="en-US" dirty="0" err="1"/>
              <a:t>runc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Network mgmt.</a:t>
            </a:r>
          </a:p>
          <a:p>
            <a:pPr marL="171450" indent="-171450">
              <a:buFontTx/>
              <a:buChar char="-"/>
            </a:pPr>
            <a:r>
              <a:rPr lang="en-US" dirty="0"/>
              <a:t>Full OCI support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runc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opencontainers</a:t>
            </a:r>
            <a:r>
              <a:rPr lang="en-US" dirty="0"/>
              <a:t>/</a:t>
            </a:r>
            <a:r>
              <a:rPr lang="en-US" dirty="0" err="1"/>
              <a:t>runc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https://cri-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o.io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docker, docker-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docker-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-shim, and docker-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docker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info|grep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run -d alpine sleep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dirty="0"/>
              <a:t>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fxa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grep docker -A 3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– A template RO filesystem(layered), which will be shared across containers</a:t>
            </a:r>
          </a:p>
          <a:p>
            <a:r>
              <a:rPr lang="en-US" dirty="0"/>
              <a:t>Container – secure and isolated container created from an image, which can run/start/stop/move/</a:t>
            </a:r>
            <a:r>
              <a:rPr lang="en-US" dirty="0" err="1"/>
              <a:t>delete’d</a:t>
            </a:r>
            <a:endParaRPr lang="en-US" dirty="0"/>
          </a:p>
          <a:p>
            <a:r>
              <a:rPr lang="en-US" dirty="0"/>
              <a:t>Registry – Secure repository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0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24  vim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</a:t>
            </a:r>
            <a:endParaRPr lang="en-US" dirty="0"/>
          </a:p>
          <a:p>
            <a:r>
              <a:rPr lang="en-US" dirty="0"/>
              <a:t>   25  apt update</a:t>
            </a:r>
          </a:p>
          <a:p>
            <a:r>
              <a:rPr lang="en-US" dirty="0"/>
              <a:t>   26  </a:t>
            </a:r>
            <a:r>
              <a:rPr lang="en-US" dirty="0" err="1"/>
              <a:t>sudo</a:t>
            </a:r>
            <a:r>
              <a:rPr lang="en-US" dirty="0"/>
              <a:t> apt-get remove docker docker-engine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/>
              <a:t>   27  </a:t>
            </a:r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/>
              <a:t>   28 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docker</a:t>
            </a:r>
          </a:p>
          <a:p>
            <a:r>
              <a:rPr lang="en-US" dirty="0"/>
              <a:t>   29  docker --version</a:t>
            </a:r>
          </a:p>
          <a:p>
            <a:r>
              <a:rPr lang="en-US" dirty="0"/>
              <a:t>   30  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   31  docker info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apt-get remove docker docker-engine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/>
              <a:t>$ curl -</a:t>
            </a:r>
            <a:r>
              <a:rPr lang="en-US" dirty="0" err="1"/>
              <a:t>fsSL</a:t>
            </a:r>
            <a:r>
              <a:rPr lang="en-US" dirty="0"/>
              <a:t> </a:t>
            </a:r>
            <a:r>
              <a:rPr lang="en-US" dirty="0" err="1"/>
              <a:t>get.docker.com</a:t>
            </a:r>
            <a:r>
              <a:rPr lang="en-US" dirty="0"/>
              <a:t> -o get-</a:t>
            </a:r>
            <a:r>
              <a:rPr lang="en-US" dirty="0" err="1"/>
              <a:t>docker.sh</a:t>
            </a:r>
            <a:r>
              <a:rPr lang="en-US" dirty="0"/>
              <a:t> 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 get-</a:t>
            </a:r>
            <a:r>
              <a:rPr lang="en-US" dirty="0" err="1"/>
              <a:t>docker.sh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</a:t>
            </a:r>
            <a:r>
              <a:rPr lang="en-US" dirty="0" err="1"/>
              <a:t>aG</a:t>
            </a:r>
            <a:r>
              <a:rPr lang="en-US" dirty="0"/>
              <a:t> docker &lt;your-user&gt;</a:t>
            </a:r>
          </a:p>
          <a:p>
            <a:r>
              <a:rPr lang="en-US" dirty="0"/>
              <a:t>$ docker –version</a:t>
            </a:r>
          </a:p>
          <a:p>
            <a:r>
              <a:rPr lang="en-US" dirty="0"/>
              <a:t>$ docker run hello-world</a:t>
            </a:r>
          </a:p>
          <a:p>
            <a:r>
              <a:rPr lang="en-US" dirty="0"/>
              <a:t>$ docker run --detach --publish=80:80 --name=webserver </a:t>
            </a:r>
            <a:r>
              <a:rPr lang="en-US" dirty="0" err="1"/>
              <a:t>nginx</a:t>
            </a:r>
            <a:r>
              <a:rPr lang="en-US" dirty="0"/>
              <a:t> #access http://localhost/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C59E-5B37-504A-B8BC-078E15967D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8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4CF8-BF7B-F34D-8D45-83F93056E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D48AA-C663-CA4D-B671-CF2DD91EA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689BB-B06F-8548-A770-E5CB5807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DA5A-B956-924C-B87D-1830FBC9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5C482-E181-5442-8DB4-C64549D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9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F093-5523-9745-85DF-D5C0160C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9BC2A-B50B-6F40-AC92-C0C5EDE52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831DA-A95C-B946-83FB-CCD38FE6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632D3-C3F7-5B41-8A94-F45CE43A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03183-F10B-E74A-BC7D-82D51D2A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9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C579A-A5BA-1846-8B69-7C896977F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2319B-0D91-3C47-80E9-657F6A140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6E86-3C9F-454D-9C96-976B2554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A0C82-0C14-1B4A-90BC-9A269ED1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559EF-4EDC-334F-9B44-34C13833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9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9D10-4C4A-024D-A912-EAA56447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3776C-AEF9-664D-A993-F9215C7A8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9DE78-C8CB-AB4B-8EFD-62F956AA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16F65-514C-F348-B6CA-5CF46223C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27F8-075F-9C41-BADD-4F7FDEAC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3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F3AD-90B7-254F-B5AF-A90378F0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0FED6-303E-B147-BCD9-C4BC88C3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694D3-DD8C-A545-B731-13C7CB27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67349-DCCF-2F4B-A8B3-773F8631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49F7-F4A8-6A4A-90A8-C75EFFEE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8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0637-904D-AB45-BABC-022F9F74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2BF7-C65E-1343-92E7-397171AE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913B5-F1E4-834C-8F79-26D5B3136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7E451-5FC5-1B45-8741-3FA5665E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0EF03-0080-8E49-A3F7-65E00C71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19500-9C2A-CA4A-AD9A-FD765ECA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7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F107-732C-D948-99D2-D03B05E9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40F1C-1543-994D-B991-5B2E0BA53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E2600-C427-2343-B5C4-CE3C7B3AD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DB822-E0C2-BA48-9B62-A52B5353D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4EE1E-781E-3148-A939-18039756B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1E744-42E9-C742-9570-708D42D2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D35737-ACB3-1A44-9EDD-09C2A851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A2FF4-0B29-2D49-9BA3-911ED6AC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5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DD3C-87EF-EF46-8C35-809FAD2B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D220F-A643-5F44-A041-C432F62C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A8499-5D31-FB40-A462-759A7498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7EF05-1CEC-3841-9B2B-6D3092A1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4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207A6-2022-F44B-A828-101F8D3A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45C82-B1F1-FD43-A12E-21EB7741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3091-B2F4-F546-B329-463FB578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5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8A28-D17E-7D48-AE85-5A7BE477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3544-FC7A-8F46-93CB-9F2FF24AC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BEC1C-1ED0-C043-BBD4-F19E8FA25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8E69-1C2B-3D4A-BADB-368FD903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8569F-0AD3-9045-A669-16B8D416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C672D-A4AF-054E-B4CB-DFFAD639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4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81B8-558C-9E4D-B7B3-07B7C118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C15D2-A6B9-D146-AD43-C4C077571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90C9F-FB8E-4347-9059-37F8E18EF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5C3CF-0C71-2348-99BA-376A371B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20D9C-C0DC-6244-BCF9-923D5E65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98405-FDF1-064C-85E8-E83F045B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DA142-B39A-8441-830D-39C57CA0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51961-4A7F-E948-8B15-CA713C24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096E-3EAF-154E-AE26-F21F38B70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0A0-80E6-FD42-AE73-C02D4FEBB97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6A1B1-8EE0-BC42-9565-E57D8BFE6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7A99-0391-C645-AB5C-D97F362E0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38BF1-BF44-0749-8BFA-7AE8A3509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5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mware.sabacloud.com/Saba/Web_spf/NA1PRD0121/common/ledetail/cours000000000035007" TargetMode="External"/><Relationship Id="rId2" Type="http://schemas.openxmlformats.org/officeDocument/2006/relationships/hyperlink" Target="https://app.pluralsight.com/profile/author/nigel-poult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mware.sabacloud.com/Saba/Web_spf/NA1PRD0121/common/ledetail/cours00000000003501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D5E3-6C5A-8E4C-B892-C3B68AC88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Containers &amp; Microservices, 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816DF-30B3-F748-9411-1A5096CB5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5720" y="4673073"/>
            <a:ext cx="2956158" cy="62467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Hussaina Begum N.</a:t>
            </a:r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54;p13" descr="fbbb494a7eef5f9278c6967b6072ca3e_400x400.png">
            <a:extLst>
              <a:ext uri="{FF2B5EF4-FFF2-40B4-BE49-F238E27FC236}">
                <a16:creationId xmlns:a16="http://schemas.microsoft.com/office/drawing/2014/main" id="{7BAFB3D2-9AB1-514F-BAB7-61CD0494F499}"/>
              </a:ext>
            </a:extLst>
          </p:cNvPr>
          <p:cNvPicPr preferRelativeResize="0"/>
          <p:nvPr/>
        </p:nvPicPr>
        <p:blipFill rotWithShape="1">
          <a:blip r:embed="rId2"/>
          <a:srcRect l="5168" r="699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72975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 on Windows/Mac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Docker Toolbox (not a native solution)</a:t>
            </a:r>
          </a:p>
          <a:p>
            <a:pPr lvl="1"/>
            <a:r>
              <a:rPr lang="en-US" sz="1200" dirty="0"/>
              <a:t>Virtual Env, boot2docker, Docker Engine, Docker Machine, Docker compose</a:t>
            </a:r>
          </a:p>
          <a:p>
            <a:pPr lvl="1"/>
            <a:r>
              <a:rPr lang="en-US" sz="1200" dirty="0"/>
              <a:t>Network, storage is not shared from host</a:t>
            </a:r>
          </a:p>
          <a:p>
            <a:r>
              <a:rPr lang="en-US" sz="2000" dirty="0"/>
              <a:t>Mac Native Docker (2016)</a:t>
            </a:r>
          </a:p>
          <a:p>
            <a:pPr lvl="1"/>
            <a:r>
              <a:rPr lang="en-US" sz="1600" dirty="0"/>
              <a:t>HW virtualization, Embedded Linux, </a:t>
            </a:r>
            <a:r>
              <a:rPr lang="en-US" sz="1600" dirty="0" err="1"/>
              <a:t>unikernel</a:t>
            </a:r>
            <a:r>
              <a:rPr lang="en-US" sz="1600" dirty="0"/>
              <a:t>, docker engine</a:t>
            </a:r>
          </a:p>
          <a:p>
            <a:r>
              <a:rPr lang="en-US" sz="2000" dirty="0"/>
              <a:t>Windows Native Docker(2016)</a:t>
            </a:r>
          </a:p>
          <a:p>
            <a:pPr lvl="1"/>
            <a:r>
              <a:rPr lang="en-US" sz="1600" dirty="0"/>
              <a:t>Windows Server based</a:t>
            </a:r>
          </a:p>
          <a:p>
            <a:pPr lvl="2"/>
            <a:r>
              <a:rPr lang="en-US" sz="1200" dirty="0"/>
              <a:t>Leverages namespace, </a:t>
            </a:r>
            <a:r>
              <a:rPr lang="en-US" sz="1200" dirty="0" err="1"/>
              <a:t>cgroup</a:t>
            </a:r>
            <a:r>
              <a:rPr lang="en-US" sz="1200" dirty="0"/>
              <a:t> of windows kernel</a:t>
            </a:r>
          </a:p>
          <a:p>
            <a:pPr lvl="2"/>
            <a:r>
              <a:rPr lang="en-US" sz="1200" dirty="0"/>
              <a:t>Host kernel is shared</a:t>
            </a:r>
          </a:p>
          <a:p>
            <a:pPr lvl="1"/>
            <a:r>
              <a:rPr lang="en-US" sz="1600" dirty="0"/>
              <a:t>Hyper-V based</a:t>
            </a:r>
          </a:p>
          <a:p>
            <a:pPr lvl="2"/>
            <a:r>
              <a:rPr lang="en-US" sz="1200" dirty="0"/>
              <a:t>Containers run in highly optimized VM</a:t>
            </a:r>
          </a:p>
          <a:p>
            <a:pPr lvl="2"/>
            <a:r>
              <a:rPr lang="en-US" sz="1200" dirty="0"/>
              <a:t>Host kernel is not shared</a:t>
            </a:r>
          </a:p>
          <a:p>
            <a:pPr lvl="2"/>
            <a:endParaRPr lang="en-US" sz="12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705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80903"/>
            <a:ext cx="9013052" cy="1267096"/>
          </a:xfrm>
        </p:spPr>
        <p:txBody>
          <a:bodyPr anchor="b">
            <a:normAutofit/>
          </a:bodyPr>
          <a:lstStyle/>
          <a:p>
            <a:br>
              <a:rPr lang="en-US" sz="4000"/>
            </a:br>
            <a:r>
              <a:rPr lang="en-US" sz="4000">
                <a:sym typeface="Wingdings" pitchFamily="2" charset="2"/>
              </a:rPr>
              <a:t>Docker Engine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@nigelpoulton">
            <a:extLst>
              <a:ext uri="{FF2B5EF4-FFF2-40B4-BE49-F238E27FC236}">
                <a16:creationId xmlns:a16="http://schemas.microsoft.com/office/drawing/2014/main" id="{451D5C6B-3777-2F4B-ACFF-06B0EC9F6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4000" y="2524929"/>
            <a:ext cx="7092684" cy="40265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946397-E7D1-BA47-B025-7089858F98AF}"/>
              </a:ext>
            </a:extLst>
          </p:cNvPr>
          <p:cNvSpPr txBox="1"/>
          <p:nvPr/>
        </p:nvSpPr>
        <p:spPr>
          <a:xfrm>
            <a:off x="763662" y="2828904"/>
            <a:ext cx="3525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daemon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containerd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runc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Rkt</a:t>
            </a:r>
            <a:r>
              <a:rPr lang="en-US" dirty="0"/>
              <a:t> – retired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Cri-o (for k8s)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C308D9-C6A6-9842-AC8B-8D194ACAB3B0}"/>
              </a:ext>
            </a:extLst>
          </p:cNvPr>
          <p:cNvSpPr/>
          <p:nvPr/>
        </p:nvSpPr>
        <p:spPr>
          <a:xfrm>
            <a:off x="10208367" y="6457263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6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Docker workflow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ref: docker.com">
            <a:extLst>
              <a:ext uri="{FF2B5EF4-FFF2-40B4-BE49-F238E27FC236}">
                <a16:creationId xmlns:a16="http://schemas.microsoft.com/office/drawing/2014/main" id="{D1018306-C4D9-8F4A-B312-D367BDC51E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1643" y="2401185"/>
            <a:ext cx="8106033" cy="409169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E64CB5-C45D-154D-899C-BD675C12039C}"/>
              </a:ext>
            </a:extLst>
          </p:cNvPr>
          <p:cNvSpPr/>
          <p:nvPr/>
        </p:nvSpPr>
        <p:spPr>
          <a:xfrm>
            <a:off x="9447873" y="6431970"/>
            <a:ext cx="2089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@</a:t>
            </a:r>
            <a:r>
              <a:rPr lang="en-US" dirty="0" err="1">
                <a:solidFill>
                  <a:srgbClr val="0070C0"/>
                </a:solidFill>
              </a:rPr>
              <a:t>docker.com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FCB76-95BC-1D42-8C12-7EA940629E94}"/>
              </a:ext>
            </a:extLst>
          </p:cNvPr>
          <p:cNvSpPr txBox="1"/>
          <p:nvPr/>
        </p:nvSpPr>
        <p:spPr>
          <a:xfrm>
            <a:off x="763661" y="2828834"/>
            <a:ext cx="2342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82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Install/</a:t>
            </a:r>
            <a:r>
              <a:rPr lang="en-US" sz="4000" dirty="0" err="1"/>
              <a:t>HandsOn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Docker install on Ubuntu/Mac/Windows</a:t>
            </a:r>
          </a:p>
          <a:p>
            <a:r>
              <a:rPr lang="en-US" sz="2000" dirty="0"/>
              <a:t>docker info – lists the docker engine details on the host(client and server versions)</a:t>
            </a:r>
          </a:p>
          <a:p>
            <a:r>
              <a:rPr lang="en-US" sz="2000" dirty="0"/>
              <a:t>docker pull &lt;image&gt; – pulls image to docker host</a:t>
            </a:r>
          </a:p>
          <a:p>
            <a:r>
              <a:rPr lang="en-US" sz="2000" dirty="0"/>
              <a:t>docker run – starts a new container</a:t>
            </a:r>
          </a:p>
          <a:p>
            <a:r>
              <a:rPr lang="en-US" sz="2000" dirty="0"/>
              <a:t>docker stop – stops the container</a:t>
            </a:r>
          </a:p>
          <a:p>
            <a:r>
              <a:rPr lang="en-US" sz="2000" dirty="0"/>
              <a:t>docker </a:t>
            </a:r>
            <a:r>
              <a:rPr lang="en-US" sz="2000" dirty="0" err="1"/>
              <a:t>ps</a:t>
            </a:r>
            <a:r>
              <a:rPr lang="en-US" sz="2000" dirty="0"/>
              <a:t> – lists current running containers</a:t>
            </a:r>
          </a:p>
          <a:p>
            <a:r>
              <a:rPr lang="en-US" sz="2000" dirty="0"/>
              <a:t>docker images – lists the images on docker host</a:t>
            </a:r>
          </a:p>
          <a:p>
            <a:r>
              <a:rPr lang="en-US" sz="2000" dirty="0"/>
              <a:t>docker </a:t>
            </a:r>
            <a:r>
              <a:rPr lang="en-US" sz="2000" dirty="0" err="1"/>
              <a:t>rmi</a:t>
            </a:r>
            <a:r>
              <a:rPr lang="en-US" sz="2000" dirty="0"/>
              <a:t> – removes image from docker host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6926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Dockerfile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CAPITALIZED instructions</a:t>
            </a:r>
          </a:p>
          <a:p>
            <a:r>
              <a:rPr lang="en-US" sz="2000" dirty="0"/>
              <a:t>&lt;INSTRUCTION&gt; - &lt;value&gt;</a:t>
            </a:r>
          </a:p>
          <a:p>
            <a:r>
              <a:rPr lang="en-US" sz="2000" dirty="0"/>
              <a:t>FROM</a:t>
            </a:r>
          </a:p>
          <a:p>
            <a:r>
              <a:rPr lang="en-US" sz="2000" dirty="0"/>
              <a:t>RUN</a:t>
            </a:r>
          </a:p>
          <a:p>
            <a:r>
              <a:rPr lang="en-US" sz="2000" dirty="0"/>
              <a:t>COPY</a:t>
            </a:r>
          </a:p>
          <a:p>
            <a:r>
              <a:rPr lang="en-US" sz="2000" dirty="0"/>
              <a:t>ENTRYPOINT</a:t>
            </a:r>
          </a:p>
          <a:p>
            <a:r>
              <a:rPr lang="en-US" sz="2000" dirty="0"/>
              <a:t>CMD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8268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Networking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CNM</a:t>
            </a:r>
          </a:p>
          <a:p>
            <a:pPr lvl="1"/>
            <a:r>
              <a:rPr lang="en-US" sz="1600" dirty="0"/>
              <a:t>Sandbox – namespaces</a:t>
            </a:r>
          </a:p>
          <a:p>
            <a:pPr lvl="1"/>
            <a:r>
              <a:rPr lang="en-US" sz="1600" dirty="0"/>
              <a:t>Endpoint - interfaces</a:t>
            </a:r>
          </a:p>
          <a:p>
            <a:pPr lvl="1"/>
            <a:r>
              <a:rPr lang="en-US" sz="1600" dirty="0"/>
              <a:t>Network – connected endpoints</a:t>
            </a:r>
          </a:p>
          <a:p>
            <a:r>
              <a:rPr lang="en-US" sz="2000" dirty="0" err="1"/>
              <a:t>Libnetwork</a:t>
            </a:r>
            <a:endParaRPr lang="en-US" sz="2000" dirty="0"/>
          </a:p>
          <a:p>
            <a:r>
              <a:rPr lang="en-US" sz="2000" dirty="0"/>
              <a:t>Drivers</a:t>
            </a:r>
          </a:p>
          <a:p>
            <a:pPr lvl="1"/>
            <a:r>
              <a:rPr lang="en-US" sz="1600" dirty="0"/>
              <a:t>host</a:t>
            </a:r>
          </a:p>
          <a:p>
            <a:pPr lvl="1"/>
            <a:r>
              <a:rPr lang="en-US" sz="1600" dirty="0"/>
              <a:t>bridge</a:t>
            </a:r>
          </a:p>
          <a:p>
            <a:pPr lvl="1"/>
            <a:r>
              <a:rPr lang="en-US" sz="1600" dirty="0"/>
              <a:t>none</a:t>
            </a:r>
          </a:p>
          <a:p>
            <a:pPr lvl="1"/>
            <a:r>
              <a:rPr lang="en-US" sz="1600" dirty="0"/>
              <a:t>Remote(overlay, </a:t>
            </a:r>
            <a:r>
              <a:rPr lang="en-US" sz="1600" dirty="0" err="1"/>
              <a:t>macvlan</a:t>
            </a:r>
            <a:r>
              <a:rPr lang="en-US" sz="16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EC84EC-D368-7745-8114-60A530BD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86" y="2497004"/>
            <a:ext cx="7438089" cy="4089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E40B30-F33F-9B46-B0DE-E3F7304F3FBE}"/>
              </a:ext>
            </a:extLst>
          </p:cNvPr>
          <p:cNvSpPr/>
          <p:nvPr/>
        </p:nvSpPr>
        <p:spPr>
          <a:xfrm>
            <a:off x="10214591" y="6488668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3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Networking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docker network ls</a:t>
            </a:r>
          </a:p>
          <a:p>
            <a:r>
              <a:rPr lang="en-US" sz="2000" dirty="0"/>
              <a:t>docker info</a:t>
            </a:r>
          </a:p>
          <a:p>
            <a:r>
              <a:rPr lang="en-US" sz="2000" dirty="0"/>
              <a:t>docker network create</a:t>
            </a:r>
          </a:p>
          <a:p>
            <a:r>
              <a:rPr lang="en-US" sz="2000" dirty="0"/>
              <a:t>docker network connect</a:t>
            </a:r>
          </a:p>
          <a:p>
            <a:r>
              <a:rPr lang="en-US" sz="2000" dirty="0"/>
              <a:t>docker network disconnect</a:t>
            </a:r>
          </a:p>
          <a:p>
            <a:r>
              <a:rPr lang="en-US" sz="2000" dirty="0"/>
              <a:t>Demo of single host networking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1558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 – Orchestration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docker compose(single host)</a:t>
            </a:r>
          </a:p>
          <a:p>
            <a:pPr lvl="1"/>
            <a:r>
              <a:rPr lang="en-US" sz="1600" dirty="0"/>
              <a:t>-link command	</a:t>
            </a:r>
          </a:p>
          <a:p>
            <a:r>
              <a:rPr lang="en-US" sz="2000" dirty="0"/>
              <a:t>docker swarm (multi-host)</a:t>
            </a:r>
          </a:p>
          <a:p>
            <a:pPr lvl="1"/>
            <a:r>
              <a:rPr lang="en-US" sz="1600" dirty="0"/>
              <a:t>swarm </a:t>
            </a:r>
            <a:r>
              <a:rPr lang="en-US" sz="1600" dirty="0" err="1"/>
              <a:t>init</a:t>
            </a:r>
            <a:endParaRPr lang="en-US" sz="1600" dirty="0"/>
          </a:p>
          <a:p>
            <a:pPr lvl="1"/>
            <a:r>
              <a:rPr lang="en-US" sz="1600" dirty="0"/>
              <a:t>swarm join</a:t>
            </a:r>
          </a:p>
          <a:p>
            <a:r>
              <a:rPr lang="en-US" sz="2000" dirty="0" err="1"/>
              <a:t>kubernetes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6360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fontScale="62500" lnSpcReduction="20000"/>
          </a:bodyPr>
          <a:lstStyle/>
          <a:p>
            <a:r>
              <a:rPr lang="en-US" sz="3800" u="sng" dirty="0">
                <a:hlinkClick r:id="rId2" tooltip="https://app.pluralsight.com/profile/author/nigel-poulton"/>
              </a:rPr>
              <a:t>https://docs.docker.com</a:t>
            </a:r>
          </a:p>
          <a:p>
            <a:r>
              <a:rPr lang="en-US" sz="3800" u="sng" dirty="0">
                <a:hlinkClick r:id="rId2" tooltip="https://app.pluralsight.com/profile/author/nigel-poulton"/>
              </a:rPr>
              <a:t>https://success.docker.com/article/networking</a:t>
            </a:r>
          </a:p>
          <a:p>
            <a:r>
              <a:rPr lang="en-US" sz="3800" dirty="0"/>
              <a:t>Pluralsight courses</a:t>
            </a:r>
          </a:p>
          <a:p>
            <a:pPr lvl="1"/>
            <a:r>
              <a:rPr lang="en-US" sz="2500" u="sng" dirty="0">
                <a:hlinkClick r:id="rId2" tooltip="https://app.pluralsight.com/profile/author/nigel-poulton"/>
              </a:rPr>
              <a:t>https://app.pluralsight.com/profile/author/nigel-poulton</a:t>
            </a:r>
            <a:endParaRPr lang="en-US" sz="2500" u="sng" dirty="0"/>
          </a:p>
          <a:p>
            <a:pPr lvl="2"/>
            <a:r>
              <a:rPr lang="en-US" sz="2500" dirty="0"/>
              <a:t>Docker Deep Dive</a:t>
            </a:r>
          </a:p>
          <a:p>
            <a:pPr lvl="2"/>
            <a:r>
              <a:rPr lang="en-US" sz="2500" dirty="0"/>
              <a:t>Docker Networking</a:t>
            </a:r>
          </a:p>
          <a:p>
            <a:r>
              <a:rPr lang="en-US" sz="3800" dirty="0"/>
              <a:t>Linux Foundation courses</a:t>
            </a:r>
          </a:p>
          <a:p>
            <a:pPr lvl="1"/>
            <a:r>
              <a:rPr lang="en-US" dirty="0">
                <a:hlinkClick r:id="rId3"/>
              </a:rPr>
              <a:t>Container Fundamentals (LFS253) -  https://vmware.sabacloud.com/Saba/Web_spf/NA1PRD0121/common/ledetail/cours000000000035007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Kubernetes Fundamentals - https://vmware.sabacloud.com/Saba/Web_spf/NA1PRD0121/common/ledetail/cours000000000035010</a:t>
            </a:r>
            <a:endParaRPr lang="en-US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3249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6613E8-E251-F84A-A064-181000634EEB}"/>
              </a:ext>
            </a:extLst>
          </p:cNvPr>
          <p:cNvSpPr/>
          <p:nvPr/>
        </p:nvSpPr>
        <p:spPr>
          <a:xfrm>
            <a:off x="1889050" y="2878637"/>
            <a:ext cx="3907316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you!!</a:t>
            </a:r>
          </a:p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Questions ?</a:t>
            </a:r>
          </a:p>
        </p:txBody>
      </p:sp>
    </p:spTree>
    <p:extLst>
      <p:ext uri="{BB962C8B-B14F-4D97-AF65-F5344CB8AC3E}">
        <p14:creationId xmlns:p14="http://schemas.microsoft.com/office/powerpoint/2010/main" val="394081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Why this session?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0" y="2644518"/>
            <a:ext cx="9093261" cy="3585799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@scottadamssays">
            <a:extLst>
              <a:ext uri="{FF2B5EF4-FFF2-40B4-BE49-F238E27FC236}">
                <a16:creationId xmlns:a16="http://schemas.microsoft.com/office/drawing/2014/main" id="{6DE296EF-81A2-EE41-88F1-52C1C0771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9" y="2835859"/>
            <a:ext cx="8547100" cy="270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C5659-F1C5-4B4B-8DC8-2DFB0D12050C}"/>
              </a:ext>
            </a:extLst>
          </p:cNvPr>
          <p:cNvSpPr txBox="1"/>
          <p:nvPr/>
        </p:nvSpPr>
        <p:spPr>
          <a:xfrm>
            <a:off x="7484877" y="5547634"/>
            <a:ext cx="196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scottadamssays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20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Backup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3800" dirty="0"/>
              <a:t>Project Pacific</a:t>
            </a:r>
          </a:p>
          <a:p>
            <a:r>
              <a:rPr lang="en-US" sz="3800" dirty="0"/>
              <a:t>NSX container plugin(NCP)</a:t>
            </a:r>
          </a:p>
          <a:p>
            <a:r>
              <a:rPr lang="en-US" sz="3800" dirty="0"/>
              <a:t>Project </a:t>
            </a:r>
            <a:r>
              <a:rPr lang="en-US" sz="3800" dirty="0" err="1"/>
              <a:t>Tanzu</a:t>
            </a:r>
            <a:r>
              <a:rPr lang="en-US" sz="3800" dirty="0"/>
              <a:t>/</a:t>
            </a:r>
            <a:r>
              <a:rPr lang="en-US" sz="3800" dirty="0" err="1"/>
              <a:t>Antrea</a:t>
            </a:r>
            <a:endParaRPr lang="en-US" sz="3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045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Agenda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0" y="2644518"/>
            <a:ext cx="9093261" cy="358579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History</a:t>
            </a:r>
          </a:p>
          <a:p>
            <a:r>
              <a:rPr lang="en-US" sz="2000" dirty="0"/>
              <a:t>Linux Containers(LXC)</a:t>
            </a:r>
          </a:p>
          <a:p>
            <a:r>
              <a:rPr lang="en-US" sz="2000" dirty="0"/>
              <a:t>Microservices architecture</a:t>
            </a:r>
          </a:p>
          <a:p>
            <a:r>
              <a:rPr lang="en-US" sz="2000" dirty="0"/>
              <a:t>What are Dockers ?</a:t>
            </a:r>
          </a:p>
          <a:p>
            <a:r>
              <a:rPr lang="en-US" sz="2000" dirty="0"/>
              <a:t>Docker Architecture</a:t>
            </a:r>
          </a:p>
          <a:p>
            <a:r>
              <a:rPr lang="en-US" sz="2000" dirty="0"/>
              <a:t>Docker Hands-On</a:t>
            </a:r>
          </a:p>
          <a:p>
            <a:r>
              <a:rPr lang="en-US" sz="2000" dirty="0" err="1"/>
              <a:t>Dockerfile</a:t>
            </a:r>
            <a:r>
              <a:rPr lang="en-US" sz="2000" dirty="0"/>
              <a:t> example</a:t>
            </a:r>
          </a:p>
          <a:p>
            <a:r>
              <a:rPr lang="en-US" sz="2000" dirty="0"/>
              <a:t>Docker networking</a:t>
            </a:r>
          </a:p>
          <a:p>
            <a:r>
              <a:rPr lang="en-US" sz="2000" dirty="0"/>
              <a:t>Kubernetes</a:t>
            </a:r>
          </a:p>
          <a:p>
            <a:r>
              <a:rPr lang="en-US" sz="2000" dirty="0"/>
              <a:t>Q&amp;A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951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Long time ago in a galaxy far far away 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0" y="2644519"/>
            <a:ext cx="3965995" cy="2495040"/>
          </a:xfrm>
        </p:spPr>
        <p:txBody>
          <a:bodyPr>
            <a:normAutofit/>
          </a:bodyPr>
          <a:lstStyle/>
          <a:p>
            <a:r>
              <a:rPr lang="en-US" sz="2000" dirty="0"/>
              <a:t>Physical servers</a:t>
            </a:r>
          </a:p>
          <a:p>
            <a:r>
              <a:rPr lang="en-US" sz="2000" dirty="0"/>
              <a:t>Monolithic applications</a:t>
            </a:r>
          </a:p>
          <a:p>
            <a:r>
              <a:rPr lang="en-US" sz="2000" dirty="0"/>
              <a:t>Scaling is hard and expensive</a:t>
            </a:r>
          </a:p>
          <a:p>
            <a:endParaRPr lang="en-US" sz="20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A1349-25B7-0848-8D4F-AD864EF8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21" y="2655638"/>
            <a:ext cx="3755251" cy="3574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7D449F-16EF-D341-B668-2CAEA7048A28}"/>
              </a:ext>
            </a:extLst>
          </p:cNvPr>
          <p:cNvSpPr txBox="1"/>
          <p:nvPr/>
        </p:nvSpPr>
        <p:spPr>
          <a:xfrm>
            <a:off x="7878761" y="6308209"/>
            <a:ext cx="159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@</a:t>
            </a:r>
            <a:r>
              <a:rPr lang="en-US" dirty="0" err="1">
                <a:solidFill>
                  <a:schemeClr val="accent1"/>
                </a:solidFill>
              </a:rPr>
              <a:t>nigelpoulton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32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61" y="202312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History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6BEC86-FF52-6E4E-8DD1-D02B48EEE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9397328" cy="4667237"/>
          </a:xfrm>
        </p:spPr>
        <p:txBody>
          <a:bodyPr/>
          <a:lstStyle/>
          <a:p>
            <a:r>
              <a:rPr lang="en-US" dirty="0"/>
              <a:t>VMs vs. containers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F5DF68-ED20-C047-95F9-7C582214EDE7}"/>
              </a:ext>
            </a:extLst>
          </p:cNvPr>
          <p:cNvSpPr/>
          <p:nvPr/>
        </p:nvSpPr>
        <p:spPr>
          <a:xfrm>
            <a:off x="8092861" y="6209340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D74B5D-F2C0-A741-9F2D-F40CD0E8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1" y="2600002"/>
            <a:ext cx="4051300" cy="3609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53986-003D-5C40-AA10-C7912C550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03"/>
          <a:stretch/>
        </p:blipFill>
        <p:spPr>
          <a:xfrm>
            <a:off x="5823248" y="2581534"/>
            <a:ext cx="3847930" cy="36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46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80903"/>
            <a:ext cx="9013052" cy="1267096"/>
          </a:xfrm>
        </p:spPr>
        <p:txBody>
          <a:bodyPr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Linux Containers (LXC)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353564"/>
            <a:ext cx="9013052" cy="3565323"/>
          </a:xfrm>
        </p:spPr>
        <p:txBody>
          <a:bodyPr>
            <a:normAutofit/>
          </a:bodyPr>
          <a:lstStyle/>
          <a:p>
            <a:r>
              <a:rPr lang="en-US" sz="2400" dirty="0"/>
              <a:t>Something in between chroot and VM</a:t>
            </a:r>
          </a:p>
          <a:p>
            <a:r>
              <a:rPr lang="en-US" sz="2400" dirty="0"/>
              <a:t>Uses the below constructs to achieve containers</a:t>
            </a:r>
          </a:p>
          <a:p>
            <a:pPr lvl="1"/>
            <a:r>
              <a:rPr lang="en-US" sz="2000" dirty="0"/>
              <a:t>Kernel namespaces (</a:t>
            </a:r>
            <a:r>
              <a:rPr lang="en-US" sz="2000" dirty="0" err="1"/>
              <a:t>ipc</a:t>
            </a:r>
            <a:r>
              <a:rPr lang="en-US" sz="2000" dirty="0"/>
              <a:t>, </a:t>
            </a:r>
            <a:r>
              <a:rPr lang="en-US" sz="2000" dirty="0" err="1"/>
              <a:t>uts</a:t>
            </a:r>
            <a:r>
              <a:rPr lang="en-US" sz="2000" dirty="0"/>
              <a:t>, mount, </a:t>
            </a:r>
            <a:r>
              <a:rPr lang="en-US" sz="2000" dirty="0" err="1"/>
              <a:t>pid</a:t>
            </a:r>
            <a:r>
              <a:rPr lang="en-US" sz="2000" dirty="0"/>
              <a:t>, network and user)</a:t>
            </a:r>
          </a:p>
          <a:p>
            <a:pPr lvl="1"/>
            <a:r>
              <a:rPr lang="en-US" sz="2000" dirty="0" err="1"/>
              <a:t>Apparmor</a:t>
            </a:r>
            <a:r>
              <a:rPr lang="en-US" sz="2000" dirty="0"/>
              <a:t> and </a:t>
            </a:r>
            <a:r>
              <a:rPr lang="en-US" sz="2000" dirty="0" err="1"/>
              <a:t>SELinux</a:t>
            </a:r>
            <a:r>
              <a:rPr lang="en-US" sz="2000" dirty="0"/>
              <a:t> profiles</a:t>
            </a:r>
          </a:p>
          <a:p>
            <a:pPr lvl="1"/>
            <a:r>
              <a:rPr lang="en-US" sz="2000" dirty="0" err="1"/>
              <a:t>Seccomp</a:t>
            </a:r>
            <a:r>
              <a:rPr lang="en-US" sz="2000" dirty="0"/>
              <a:t> policies</a:t>
            </a:r>
          </a:p>
          <a:p>
            <a:pPr lvl="1"/>
            <a:r>
              <a:rPr lang="en-US" sz="2000" dirty="0"/>
              <a:t>Chroots (using </a:t>
            </a:r>
            <a:r>
              <a:rPr lang="en-US" sz="2000" dirty="0" err="1"/>
              <a:t>pivot_root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Kernel capabilities</a:t>
            </a:r>
          </a:p>
          <a:p>
            <a:pPr lvl="1"/>
            <a:r>
              <a:rPr lang="en-US" sz="2000" dirty="0" err="1"/>
              <a:t>Cgroups</a:t>
            </a:r>
            <a:r>
              <a:rPr lang="en-US" sz="2000" dirty="0"/>
              <a:t> (control groups)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701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780903"/>
            <a:ext cx="9013052" cy="1267096"/>
          </a:xfrm>
        </p:spPr>
        <p:txBody>
          <a:bodyPr anchor="b"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Linux Containers (LXC) </a:t>
            </a:r>
            <a:r>
              <a:rPr lang="en-US" sz="4000" dirty="0">
                <a:sym typeface="Wingdings" pitchFamily="2" charset="2"/>
              </a:rPr>
              <a:t> Docker</a:t>
            </a:r>
            <a:endParaRPr lang="en-US" sz="4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353564"/>
            <a:ext cx="9013052" cy="3565323"/>
          </a:xfrm>
        </p:spPr>
        <p:txBody>
          <a:bodyPr>
            <a:normAutofit/>
          </a:bodyPr>
          <a:lstStyle/>
          <a:p>
            <a:r>
              <a:rPr lang="en-US" sz="2400" dirty="0"/>
              <a:t>LXC + </a:t>
            </a:r>
            <a:r>
              <a:rPr lang="en-US" sz="2400" dirty="0" err="1"/>
              <a:t>aufs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dotCloud</a:t>
            </a:r>
            <a:r>
              <a:rPr lang="en-US" sz="2400" dirty="0">
                <a:sym typeface="Wingdings" pitchFamily="2" charset="2"/>
              </a:rPr>
              <a:t> (dc)</a:t>
            </a:r>
            <a:endParaRPr lang="en-US" sz="2400" dirty="0"/>
          </a:p>
          <a:p>
            <a:r>
              <a:rPr lang="en-US" sz="2400" dirty="0"/>
              <a:t>Changes to LXC broke dc</a:t>
            </a:r>
          </a:p>
          <a:p>
            <a:r>
              <a:rPr lang="en-US" sz="2400" dirty="0"/>
              <a:t>dc came up with </a:t>
            </a:r>
            <a:r>
              <a:rPr lang="en-US" sz="2400" dirty="0" err="1"/>
              <a:t>libcontainer</a:t>
            </a:r>
            <a:r>
              <a:rPr lang="en-US" sz="2400" dirty="0"/>
              <a:t> abstraction</a:t>
            </a:r>
          </a:p>
          <a:p>
            <a:r>
              <a:rPr lang="en-US" sz="2400" dirty="0"/>
              <a:t>dc -&gt; docker daemon</a:t>
            </a:r>
          </a:p>
          <a:p>
            <a:r>
              <a:rPr lang="en-US" sz="2400" dirty="0"/>
              <a:t>docker daemon is bloated(monolith)</a:t>
            </a:r>
          </a:p>
          <a:p>
            <a:r>
              <a:rPr lang="en-US" sz="2400" dirty="0"/>
              <a:t>Open Container Initiative (runtime spec, image spec)</a:t>
            </a:r>
          </a:p>
          <a:p>
            <a:r>
              <a:rPr lang="en-US" sz="2400" dirty="0"/>
              <a:t>docker refactoring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58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Microservices Architecture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Monolithic applications are</a:t>
            </a:r>
          </a:p>
          <a:p>
            <a:pPr lvl="1"/>
            <a:r>
              <a:rPr lang="en-US" sz="1600" dirty="0"/>
              <a:t>Inflexible</a:t>
            </a:r>
          </a:p>
          <a:p>
            <a:pPr lvl="1"/>
            <a:r>
              <a:rPr lang="en-US" sz="1600" dirty="0"/>
              <a:t>Unscalable</a:t>
            </a:r>
          </a:p>
          <a:p>
            <a:pPr lvl="1"/>
            <a:r>
              <a:rPr lang="en-US" sz="1600" dirty="0"/>
              <a:t>Unreliable</a:t>
            </a:r>
          </a:p>
          <a:p>
            <a:pPr lvl="1"/>
            <a:r>
              <a:rPr lang="en-US" sz="1600" dirty="0"/>
              <a:t>Slow development(same framework for all components)</a:t>
            </a:r>
          </a:p>
          <a:p>
            <a:r>
              <a:rPr lang="en-US" sz="2000" dirty="0"/>
              <a:t>Microservices</a:t>
            </a:r>
            <a:endParaRPr lang="en-US" sz="2400" dirty="0"/>
          </a:p>
          <a:p>
            <a:pPr lvl="1"/>
            <a:r>
              <a:rPr lang="en-US" sz="1600" dirty="0"/>
              <a:t>Small autonomous services</a:t>
            </a:r>
          </a:p>
          <a:p>
            <a:pPr lvl="1"/>
            <a:r>
              <a:rPr lang="en-US" sz="1600" dirty="0"/>
              <a:t>Independent and loosely coupled components</a:t>
            </a:r>
          </a:p>
          <a:p>
            <a:pPr lvl="1"/>
            <a:r>
              <a:rPr lang="en-US" sz="1600" dirty="0"/>
              <a:t>Can scale each component</a:t>
            </a:r>
          </a:p>
          <a:p>
            <a:pPr lvl="1"/>
            <a:r>
              <a:rPr lang="en-US" sz="1600" dirty="0"/>
              <a:t>Stateless components</a:t>
            </a:r>
          </a:p>
          <a:p>
            <a:pPr lvl="1"/>
            <a:r>
              <a:rPr lang="en-US" sz="1600" dirty="0"/>
              <a:t>Redeployment </a:t>
            </a:r>
          </a:p>
          <a:p>
            <a:pPr lvl="1"/>
            <a:r>
              <a:rPr lang="en-US" sz="1600" dirty="0"/>
              <a:t>Small focused, loosely coupled, language independent, bounded context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1466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11CF0-D0DE-4E42-9BD7-314D302B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Dockers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9ACF-0850-4742-BE62-E192774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9"/>
            <a:ext cx="9013052" cy="3274368"/>
          </a:xfrm>
        </p:spPr>
        <p:txBody>
          <a:bodyPr>
            <a:normAutofit/>
          </a:bodyPr>
          <a:lstStyle/>
          <a:p>
            <a:r>
              <a:rPr lang="en-US" sz="2000" dirty="0"/>
              <a:t>OS level virtualization</a:t>
            </a:r>
          </a:p>
          <a:p>
            <a:r>
              <a:rPr lang="en-US" sz="2000" dirty="0"/>
              <a:t>Shares host kernel</a:t>
            </a:r>
          </a:p>
          <a:p>
            <a:r>
              <a:rPr lang="en-US" sz="2000" dirty="0"/>
              <a:t>Multi-layered FS</a:t>
            </a:r>
          </a:p>
          <a:p>
            <a:pPr lvl="1"/>
            <a:r>
              <a:rPr lang="en-US" sz="1600" dirty="0"/>
              <a:t>Union FS(overlay2), mount, </a:t>
            </a:r>
            <a:r>
              <a:rPr lang="en-US" sz="1600" dirty="0" err="1"/>
              <a:t>CoW</a:t>
            </a:r>
            <a:endParaRPr lang="en-US" sz="1600" dirty="0"/>
          </a:p>
          <a:p>
            <a:r>
              <a:rPr lang="en-US" sz="2000" dirty="0"/>
              <a:t>Namespaces</a:t>
            </a:r>
          </a:p>
          <a:p>
            <a:pPr lvl="1"/>
            <a:r>
              <a:rPr lang="en-US" sz="1600" dirty="0" err="1"/>
              <a:t>pid</a:t>
            </a:r>
            <a:r>
              <a:rPr lang="en-US" sz="1600" dirty="0"/>
              <a:t>, net, </a:t>
            </a:r>
            <a:r>
              <a:rPr lang="en-US" sz="1600" dirty="0" err="1"/>
              <a:t>mnt</a:t>
            </a:r>
            <a:r>
              <a:rPr lang="en-US" sz="1600" dirty="0"/>
              <a:t>, </a:t>
            </a:r>
            <a:r>
              <a:rPr lang="en-US" sz="1600" dirty="0" err="1"/>
              <a:t>ipc</a:t>
            </a:r>
            <a:r>
              <a:rPr lang="en-US" sz="1600" dirty="0"/>
              <a:t>, </a:t>
            </a:r>
            <a:r>
              <a:rPr lang="en-US" sz="1600" dirty="0" err="1"/>
              <a:t>uts</a:t>
            </a:r>
            <a:r>
              <a:rPr lang="en-US" sz="1600" dirty="0"/>
              <a:t>, user</a:t>
            </a:r>
          </a:p>
          <a:p>
            <a:r>
              <a:rPr lang="en-US" sz="2000" dirty="0" err="1"/>
              <a:t>Cgroups</a:t>
            </a:r>
            <a:endParaRPr lang="en-US" sz="2000" dirty="0"/>
          </a:p>
          <a:p>
            <a:pPr lvl="1"/>
            <a:r>
              <a:rPr lang="en-US" sz="1600" dirty="0"/>
              <a:t>Grouping procs, </a:t>
            </a:r>
            <a:r>
              <a:rPr lang="en-US" sz="1600" dirty="0" err="1"/>
              <a:t>rlimits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@nigelpoulton">
            <a:extLst>
              <a:ext uri="{FF2B5EF4-FFF2-40B4-BE49-F238E27FC236}">
                <a16:creationId xmlns:a16="http://schemas.microsoft.com/office/drawing/2014/main" id="{ECA7B4D9-E94D-ED4B-8BFD-D304337C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44" y="2589335"/>
            <a:ext cx="6940759" cy="3903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C4FB7-0BB5-B244-AA6B-2B89429028DC}"/>
              </a:ext>
            </a:extLst>
          </p:cNvPr>
          <p:cNvSpPr/>
          <p:nvPr/>
        </p:nvSpPr>
        <p:spPr>
          <a:xfrm>
            <a:off x="10261086" y="6396397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nigelpoulton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1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15447</TotalTime>
  <Words>1263</Words>
  <Application>Microsoft Macintosh PowerPoint</Application>
  <PresentationFormat>Widescreen</PresentationFormat>
  <Paragraphs>284</Paragraphs>
  <Slides>20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Containers &amp; Microservices,  Docker</vt:lpstr>
      <vt:lpstr>Why this session?</vt:lpstr>
      <vt:lpstr>Agenda</vt:lpstr>
      <vt:lpstr>Long time ago in a galaxy far far away …</vt:lpstr>
      <vt:lpstr>History</vt:lpstr>
      <vt:lpstr>   Linux Containers (LXC)</vt:lpstr>
      <vt:lpstr>   Linux Containers (LXC)  Docker</vt:lpstr>
      <vt:lpstr>Microservices Architecture</vt:lpstr>
      <vt:lpstr>Dockers</vt:lpstr>
      <vt:lpstr>Docker on Windows/Mac</vt:lpstr>
      <vt:lpstr> Docker Engine</vt:lpstr>
      <vt:lpstr>    Docker workflow</vt:lpstr>
      <vt:lpstr>Dockers – Install/HandsOn</vt:lpstr>
      <vt:lpstr>Dockerfile</vt:lpstr>
      <vt:lpstr>Dockers – Networking</vt:lpstr>
      <vt:lpstr>Dockers – Networking</vt:lpstr>
      <vt:lpstr>Dockers – Orchestration</vt:lpstr>
      <vt:lpstr>References</vt:lpstr>
      <vt:lpstr>PowerPoint Presentation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Networking</dc:title>
  <dc:creator>Hussaina Begum Nandyala</dc:creator>
  <cp:lastModifiedBy>Hussaina Begum Nandyala</cp:lastModifiedBy>
  <cp:revision>85</cp:revision>
  <dcterms:created xsi:type="dcterms:W3CDTF">2019-04-24T05:09:30Z</dcterms:created>
  <dcterms:modified xsi:type="dcterms:W3CDTF">2019-12-13T08:05:25Z</dcterms:modified>
</cp:coreProperties>
</file>